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57" r:id="rId3"/>
    <p:sldId id="275" r:id="rId4"/>
    <p:sldId id="276" r:id="rId5"/>
    <p:sldId id="277" r:id="rId6"/>
    <p:sldId id="258" r:id="rId7"/>
    <p:sldId id="278" r:id="rId8"/>
    <p:sldId id="279" r:id="rId9"/>
    <p:sldId id="280" r:id="rId10"/>
    <p:sldId id="342" r:id="rId11"/>
    <p:sldId id="281" r:id="rId12"/>
    <p:sldId id="282" r:id="rId13"/>
    <p:sldId id="304" r:id="rId14"/>
    <p:sldId id="337" r:id="rId15"/>
    <p:sldId id="338" r:id="rId16"/>
    <p:sldId id="339" r:id="rId17"/>
    <p:sldId id="336" r:id="rId18"/>
    <p:sldId id="335" r:id="rId19"/>
    <p:sldId id="340" r:id="rId20"/>
    <p:sldId id="341" r:id="rId21"/>
    <p:sldId id="334" r:id="rId22"/>
    <p:sldId id="343" r:id="rId23"/>
    <p:sldId id="274" r:id="rId24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/>
              <a:t>Sertifikuotų viešojo maitinimo įstaigų kiekis </a:t>
            </a:r>
            <a:r>
              <a:rPr lang="ru-RU" sz="1800" b="1" dirty="0"/>
              <a:t>2011-2020</a:t>
            </a:r>
            <a:r>
              <a:rPr lang="en-GB" sz="1800" b="1" dirty="0"/>
              <a:t> m.</a:t>
            </a:r>
            <a:r>
              <a:rPr lang="ru-RU" sz="1800" b="1" dirty="0"/>
              <a:t> </a:t>
            </a:r>
            <a:endParaRPr lang="lt-LT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Sertifikuotų Įstaigų sk.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1503</c:v>
                </c:pt>
                <c:pt idx="2">
                  <c:v>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2-432B-8979-3962DF26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3136"/>
        <c:axId val="361910352"/>
      </c:barChart>
      <c:catAx>
        <c:axId val="3619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10352"/>
        <c:crosses val="autoZero"/>
        <c:auto val="1"/>
        <c:lblAlgn val="ctr"/>
        <c:lblOffset val="100"/>
        <c:noMultiLvlLbl val="0"/>
      </c:catAx>
      <c:valAx>
        <c:axId val="3619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5E74-D3DD-4E30-AFD4-C080597E8A0F}" type="datetimeFigureOut">
              <a:rPr lang="lt-LT" smtClean="0"/>
              <a:t>2022-04-04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BCBD-174E-4F8E-A246-EE081B32E84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87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61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665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0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83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957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0599C-1975-B141-967F-CA8B63E637E0}"/>
              </a:ext>
            </a:extLst>
          </p:cNvPr>
          <p:cNvSpPr/>
          <p:nvPr userDrawn="1"/>
        </p:nvSpPr>
        <p:spPr>
          <a:xfrm>
            <a:off x="4706754" y="0"/>
            <a:ext cx="74852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4706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947" y="4144246"/>
            <a:ext cx="3161938" cy="100366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Prezentacijos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3FF57-9018-904B-876A-6D666E6A4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947" y="1085182"/>
            <a:ext cx="1265853" cy="7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C6002-1FEE-244A-B04F-61C7F2D75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9983" y="664143"/>
            <a:ext cx="6872017" cy="619385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CCB157-C746-A74E-A7C1-B55001E2CE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947" y="5406400"/>
            <a:ext cx="3161938" cy="3664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accent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Autorius / data / pastaba</a:t>
            </a:r>
          </a:p>
        </p:txBody>
      </p:sp>
    </p:spTree>
    <p:extLst>
      <p:ext uri="{BB962C8B-B14F-4D97-AF65-F5344CB8AC3E}">
        <p14:creationId xmlns:p14="http://schemas.microsoft.com/office/powerpoint/2010/main" val="229458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E623-48F4-7C42-823A-F99B825A8B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01863" y="1992312"/>
            <a:ext cx="9151937" cy="43260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DD4B34C-5187-2240-B4A2-A8AFB734D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0977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BEBE4D-518F-9140-9469-2579CF188B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47100" y="0"/>
            <a:ext cx="36449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80F6389-7665-8749-ABA7-4656F41AA8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2501" y="611924"/>
            <a:ext cx="5880501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B5820E5-F298-5849-AE12-DC682F3EC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73E5D7D-A58C-7240-B096-152A6DE633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2961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8463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3F96414-479D-1444-B236-3C5676E8D7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89248" y="1028556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43A3F4A-B36B-0D49-90A9-9F4F0D965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1300" y="1028555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65C4600-E596-754C-872D-D43C3331CB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0766" y="1420388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E2ED354-06EE-D043-8050-8F7665CF809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779623" y="2963234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B3D6DB9-A4DE-114D-B6F7-5B749A2510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675" y="2963233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C319918-E7F8-2946-A237-3B15DCCCB3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141" y="3355066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F99E586-AA59-6A4A-ACFD-7781F78D78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60372" y="4840160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4AC2582-F3CB-DE4F-9CBA-0058CAFA0A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52424" y="4840159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5F5651D-A7D8-FD4B-8210-EFACA5BC49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51890" y="5231992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149A7D5-B32D-C44C-A00A-AF5C3D04F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339025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2D41490-611A-6D42-91B0-43DD21D45C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047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277A04-7890-8545-BF8C-22EFE91AD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F73C42A-F313-3445-84A4-A3ADBC63DE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3028" y="1323976"/>
            <a:ext cx="4201520" cy="442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22F7413-36E5-484B-9669-F313C86C1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8250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526" y="2348740"/>
            <a:ext cx="3288493" cy="232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buNone/>
              <a:defRPr sz="48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Ačiū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64E70D-B2FF-FF40-8E19-6E4D4EE7FB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0730" y="3427072"/>
            <a:ext cx="2819560" cy="12508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5D67-794C-124C-B8C7-6A9B15814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8298" y="2348740"/>
            <a:ext cx="1265853" cy="7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8B30-4158-4D63-9E08-7F006F5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210F-D298-4093-B1FA-E36202DE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EDAB-633B-4EB6-A38E-40761B9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3C3-68DB-439F-9ABE-A3D727A7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168A-1D1F-4644-B5DC-257BDD5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0181" y="2822851"/>
            <a:ext cx="5439953" cy="12122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Skyriaus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7949" y="2822851"/>
            <a:ext cx="1407854" cy="12122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50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FB9A329-D8F3-DE4D-9DCE-90B8C762D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696913"/>
            <a:ext cx="6157290" cy="56213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6AD78B0-B6D4-9141-B8BE-1934D291F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65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6171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7F7390-03AC-3C47-BB31-2E55540A5472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EC56DF-F7C9-874F-8F37-C546E0673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B538A4-EC47-C04F-BA8B-5E896EE0F7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157290" cy="6858000"/>
          </a:xfrm>
          <a:custGeom>
            <a:avLst/>
            <a:gdLst>
              <a:gd name="connsiteX0" fmla="*/ 467452 w 6157290"/>
              <a:gd name="connsiteY0" fmla="*/ 5750059 h 6858000"/>
              <a:gd name="connsiteX1" fmla="*/ 467452 w 6157290"/>
              <a:gd name="connsiteY1" fmla="*/ 6318384 h 6858000"/>
              <a:gd name="connsiteX2" fmla="*/ 1398229 w 6157290"/>
              <a:gd name="connsiteY2" fmla="*/ 6318384 h 6858000"/>
              <a:gd name="connsiteX3" fmla="*/ 1398229 w 6157290"/>
              <a:gd name="connsiteY3" fmla="*/ 5750059 h 6858000"/>
              <a:gd name="connsiteX4" fmla="*/ 0 w 6157290"/>
              <a:gd name="connsiteY4" fmla="*/ 0 h 6858000"/>
              <a:gd name="connsiteX5" fmla="*/ 6157290 w 6157290"/>
              <a:gd name="connsiteY5" fmla="*/ 0 h 6858000"/>
              <a:gd name="connsiteX6" fmla="*/ 6157290 w 6157290"/>
              <a:gd name="connsiteY6" fmla="*/ 6858000 h 6858000"/>
              <a:gd name="connsiteX7" fmla="*/ 0 w 6157290"/>
              <a:gd name="connsiteY7" fmla="*/ 6858000 h 6858000"/>
              <a:gd name="connsiteX8" fmla="*/ 0 w 6157290"/>
              <a:gd name="connsiteY8" fmla="*/ 1530417 h 6858000"/>
              <a:gd name="connsiteX9" fmla="*/ 1549667 w 6157290"/>
              <a:gd name="connsiteY9" fmla="*/ 1530417 h 6858000"/>
              <a:gd name="connsiteX10" fmla="*/ 1549667 w 6157290"/>
              <a:gd name="connsiteY10" fmla="*/ 697091 h 6858000"/>
              <a:gd name="connsiteX11" fmla="*/ 0 w 6157290"/>
              <a:gd name="connsiteY11" fmla="*/ 697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7290" h="6858000">
                <a:moveTo>
                  <a:pt x="467452" y="5750059"/>
                </a:moveTo>
                <a:lnTo>
                  <a:pt x="467452" y="6318384"/>
                </a:lnTo>
                <a:lnTo>
                  <a:pt x="1398229" y="6318384"/>
                </a:lnTo>
                <a:lnTo>
                  <a:pt x="1398229" y="5750059"/>
                </a:lnTo>
                <a:close/>
                <a:moveTo>
                  <a:pt x="0" y="0"/>
                </a:moveTo>
                <a:lnTo>
                  <a:pt x="6157290" y="0"/>
                </a:lnTo>
                <a:lnTo>
                  <a:pt x="6157290" y="6858000"/>
                </a:lnTo>
                <a:lnTo>
                  <a:pt x="0" y="6858000"/>
                </a:lnTo>
                <a:lnTo>
                  <a:pt x="0" y="1530417"/>
                </a:lnTo>
                <a:lnTo>
                  <a:pt x="1549667" y="1530417"/>
                </a:lnTo>
                <a:lnTo>
                  <a:pt x="1549667" y="697091"/>
                </a:lnTo>
                <a:lnTo>
                  <a:pt x="0" y="6970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noProof="0" smtClean="0"/>
              <a:pPr/>
              <a:t>04/04/2022</a:t>
            </a:fld>
            <a:endParaRPr lang="en-L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4448" y="3077352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3807" y="3834944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B9EE9B4-9769-9649-8A36-30B904FF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4447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6786490-BDAA-EF4C-A9FA-E8F3DF3C8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807" y="3392449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853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CA2BC6C-AFE8-3A47-A945-50003C467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A92BB0B-838C-A249-8C9B-F5274CE891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4491DB1-20CF-544C-9F39-8C60CFB014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94E02E6-2B14-C248-A193-E48081BFF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24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2DD207-2562-1D49-AFB8-50CBA94C7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2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69DA7-289C-7946-8DD7-01AD77BBC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525BA2-F7D1-2D4D-BC15-15D1AD4DC2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28EFBB4-1507-5140-AC78-117B5EACB5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C244428-A4F3-474F-B462-70BBDF9BAE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952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5" y="2800762"/>
            <a:ext cx="4370620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9D3EF330-A7C8-BE41-B97C-428BC12B2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3C78F9F-03EF-274C-8B45-9EC8F8183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0" y="3109992"/>
            <a:ext cx="437061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0649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9EA38BB-FB7E-D249-8BB9-AE3774E95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3457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9C6EC-0EE6-4440-8BC0-8601BE22916B}"/>
              </a:ext>
            </a:extLst>
          </p:cNvPr>
          <p:cNvSpPr/>
          <p:nvPr userDrawn="1"/>
        </p:nvSpPr>
        <p:spPr>
          <a:xfrm>
            <a:off x="7173475" y="0"/>
            <a:ext cx="5623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4" y="2800762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5" y="3558354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5A9F94-1C03-A24E-B658-96BB1A9A4F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20550" y="2752635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E7A04AD-0A1D-854B-A399-88938B2FC4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9911" y="3510227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7CDFE94-7069-E94B-9BAD-827B8B5CE9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5EA9C95-BEE6-EA48-B911-FE001486A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1" y="3112903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67C83F-ECA9-AA41-8206-D8099C4B8D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966" y="3063477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9224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9ECB-31C8-E840-9B8A-DEF93A5E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4931" y="6404475"/>
            <a:ext cx="118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E883-F3CD-B347-A7F8-9DDE1FFBF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04475"/>
            <a:ext cx="606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9FC9-5389-3143-AA9D-27C1EBD46A5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7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4" r:id="rId4"/>
    <p:sldLayoutId id="2147483652" r:id="rId5"/>
    <p:sldLayoutId id="2147483659" r:id="rId6"/>
    <p:sldLayoutId id="2147483653" r:id="rId7"/>
    <p:sldLayoutId id="2147483661" r:id="rId8"/>
    <p:sldLayoutId id="2147483662" r:id="rId9"/>
    <p:sldLayoutId id="2147483660" r:id="rId10"/>
    <p:sldLayoutId id="2147483658" r:id="rId11"/>
    <p:sldLayoutId id="2147483656" r:id="rId12"/>
    <p:sldLayoutId id="2147483663" r:id="rId13"/>
    <p:sldLayoutId id="2147483657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rcentage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cute-pictures.blogspot.com/2011/08/75-free-stock-images-3d-human-character.html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ekoagros.lt/lt/certificat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CAA0D-7280-A543-8CCB-94B6BADBB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947" y="2892490"/>
            <a:ext cx="3161938" cy="2255416"/>
          </a:xfrm>
        </p:spPr>
        <p:txBody>
          <a:bodyPr/>
          <a:lstStyle/>
          <a:p>
            <a:pPr algn="l"/>
            <a:endParaRPr lang="lt-LT" sz="1800" b="0" i="0" u="none" strike="noStrike" baseline="0" dirty="0">
              <a:solidFill>
                <a:srgbClr val="000000"/>
              </a:solidFill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1800" b="0" i="0" u="none" strike="noStrike" baseline="0" dirty="0">
                <a:latin typeface="Abhaya Libre"/>
              </a:rPr>
              <a:t> </a:t>
            </a: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EKOLOGIŠKŲ VIEŠOJO MAITINIMO ĮSTAIGŲ SERTIFIKAVIMAS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01AD1-EA4F-AA4A-81D1-7E5866887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t-LT" dirty="0"/>
              <a:t>Reda Butkevičiūtė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8913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TAISYKLIŲ KEITIMAS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777313"/>
            <a:ext cx="10420739" cy="47541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Nauja redakcija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sausio 4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Pakeitimai:	-  </a:t>
            </a:r>
            <a:r>
              <a:rPr lang="lt-L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834/2007 -&gt; </a:t>
            </a:r>
            <a:r>
              <a:rPr lang="lt-LT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2018/848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sertifikavimo įstaiga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kontrolės institucija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patvirtinamasis dokumentas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tvarkymo subjektas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vykdytojas</a:t>
            </a:r>
          </a:p>
        </p:txBody>
      </p:sp>
    </p:spTree>
    <p:extLst>
      <p:ext uri="{BB962C8B-B14F-4D97-AF65-F5344CB8AC3E}">
        <p14:creationId xmlns:p14="http://schemas.microsoft.com/office/powerpoint/2010/main" val="216431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2832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Ekologiškumo procentas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tai priimamų ekologiškų žaliavų procentinė dalis, apskaičiuojama suma eurais (su PVM) arba produkto mase (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neto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visų įstaigos įsigyjamų ar iš savo vykdomos ūkininkavimo veiklos gaunamų žaliavų sumos arba masės.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KAIP APSKAIČIUOTI EKOLOGIŠKUMO PROCENTĄ?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8DE61-8D62-4E3C-A90A-E324E4E9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7174" y="3863975"/>
            <a:ext cx="2257702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5505B-DA93-4A74-9ED5-AD2690E4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8050" y="3683852"/>
            <a:ext cx="2324100" cy="309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FFDC9-902F-4B70-876F-D08DFA88ABFA}"/>
              </a:ext>
            </a:extLst>
          </p:cNvPr>
          <p:cNvSpPr txBox="1"/>
          <p:nvPr/>
        </p:nvSpPr>
        <p:spPr>
          <a:xfrm>
            <a:off x="3905250" y="697272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>
                <a:hlinkClick r:id="rId5" tooltip="http://cute-pictures.blogspot.com/2011/08/75-free-stock-images-3d-human-character.html"/>
              </a:rPr>
              <a:t>This Photo</a:t>
            </a:r>
            <a:r>
              <a:rPr lang="lt-LT" sz="900"/>
              <a:t> by Unknown Author is licensed under </a:t>
            </a:r>
            <a:r>
              <a:rPr lang="lt-LT" sz="900">
                <a:hlinkClick r:id="rId6" tooltip="https://creativecommons.org/licenses/by/3.0/"/>
              </a:rPr>
              <a:t>CC BY</a:t>
            </a:r>
            <a:endParaRPr lang="lt-LT" sz="900"/>
          </a:p>
        </p:txBody>
      </p:sp>
    </p:spTree>
    <p:extLst>
      <p:ext uri="{BB962C8B-B14F-4D97-AF65-F5344CB8AC3E}">
        <p14:creationId xmlns:p14="http://schemas.microsoft.com/office/powerpoint/2010/main" val="364710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14076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 ekologiškos žaliavos tiekėjas (pardavėjas), tiek žaliavos turi  būti sertifikuotos ir atitikti reglamento (ES) Nr.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2018/848 reikalavimus, turėti tai patvirtinantį sertifikatą / patvirtinamą dokumentą.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KOKIE REIKALAVIMAI TAIKOMI ŽALIAVŲ TIEKĖJAMS?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16617-0AC1-4670-BAF7-EDF64BBC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8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9B723-04A3-475D-9805-BB96576D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2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83C22-C0AA-4393-86BA-BBC41D95F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36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04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189-735E-4058-BAA6-2428FEC5577B}"/>
              </a:ext>
            </a:extLst>
          </p:cNvPr>
          <p:cNvPicPr/>
          <p:nvPr/>
        </p:nvPicPr>
        <p:blipFill rotWithShape="1">
          <a:blip r:embed="rId3"/>
          <a:srcRect l="33174" t="13351" r="33588" b="4533"/>
          <a:stretch/>
        </p:blipFill>
        <p:spPr bwMode="auto">
          <a:xfrm>
            <a:off x="4933824" y="145688"/>
            <a:ext cx="4602294" cy="652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501" y="-50871"/>
            <a:ext cx="804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Patvirtinamasis 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dokumentas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834/2007  29 str.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1, 2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6284" y="2865222"/>
            <a:ext cx="2434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Tiekėjo įvertinimas dėl ekologiškų žaliavų/produktų tiekimo</a:t>
            </a:r>
          </a:p>
          <a:p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https://www.ekoagros.lt/lt/certificates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latin typeface="Proxima Nova Lt" panose="02000506030000020004" pitchFamily="50" charset="0"/>
            </a:endParaRPr>
          </a:p>
          <a:p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0500EE-F2C5-4DB9-8B14-3384C5599837}"/>
              </a:ext>
            </a:extLst>
          </p:cNvPr>
          <p:cNvCxnSpPr>
            <a:cxnSpLocks/>
          </p:cNvCxnSpPr>
          <p:nvPr/>
        </p:nvCxnSpPr>
        <p:spPr>
          <a:xfrm flipV="1">
            <a:off x="4329114" y="4849564"/>
            <a:ext cx="2082282" cy="379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01B3FC-93CF-4C82-83AF-0C8CD5F5C017}"/>
              </a:ext>
            </a:extLst>
          </p:cNvPr>
          <p:cNvCxnSpPr>
            <a:cxnSpLocks/>
          </p:cNvCxnSpPr>
          <p:nvPr/>
        </p:nvCxnSpPr>
        <p:spPr>
          <a:xfrm flipV="1">
            <a:off x="3895907" y="1376147"/>
            <a:ext cx="1611275" cy="570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CD8D3E-74C6-4C61-9B62-EBE10D78F297}"/>
              </a:ext>
            </a:extLst>
          </p:cNvPr>
          <p:cNvCxnSpPr>
            <a:cxnSpLocks/>
          </p:cNvCxnSpPr>
          <p:nvPr/>
        </p:nvCxnSpPr>
        <p:spPr>
          <a:xfrm flipV="1">
            <a:off x="3998649" y="2874163"/>
            <a:ext cx="3565933" cy="719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6BFA0-4059-4B7C-969D-042FB663F01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95907" y="2563478"/>
            <a:ext cx="1476193" cy="315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14858" y="1777198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Ūkio subjekto (tiekėjo, pardavėjo)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Produkto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Patvirtinamojo dokumento galiojimo data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464068"/>
            <a:ext cx="297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Ekologiškas produktas –nuoroda į ekologiškumą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064" y="96473"/>
            <a:ext cx="8046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 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2022-01-04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</a:t>
            </a:r>
            <a:r>
              <a:rPr lang="lt-LT" sz="1600" i="1" dirty="0">
                <a:latin typeface="Proxima Nova Medium" panose="02000506030000020004" pitchFamily="50" charset="0"/>
              </a:rPr>
              <a:t>)</a:t>
            </a:r>
            <a:endParaRPr lang="nn-NO" sz="1600" i="1" dirty="0">
              <a:latin typeface="Proxima Nova Medium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31" y="-636523"/>
            <a:ext cx="2666626" cy="26666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1805804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vykdytojo 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(tiekėjo / pardavėjo)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Sertifikuotos veiklos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Sertifikato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galiojimo data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375796"/>
            <a:ext cx="29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 produktų kategorijos ir </a:t>
            </a:r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metodai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96003-CEED-40BC-B2D6-B3664BABC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2" y="0"/>
            <a:ext cx="7249852" cy="67826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</p:cNvCxnSpPr>
          <p:nvPr/>
        </p:nvCxnSpPr>
        <p:spPr>
          <a:xfrm flipV="1">
            <a:off x="3650517" y="1915169"/>
            <a:ext cx="2155479" cy="268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 flipV="1">
            <a:off x="3583037" y="2820176"/>
            <a:ext cx="2155479" cy="268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D4B5A9-EAF4-462F-85C7-29BD358BC57E}"/>
              </a:ext>
            </a:extLst>
          </p:cNvPr>
          <p:cNvCxnSpPr>
            <a:cxnSpLocks/>
          </p:cNvCxnSpPr>
          <p:nvPr/>
        </p:nvCxnSpPr>
        <p:spPr>
          <a:xfrm flipV="1">
            <a:off x="3650517" y="3839061"/>
            <a:ext cx="1516334" cy="18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B50C8-2941-4362-81AD-307771734368}"/>
              </a:ext>
            </a:extLst>
          </p:cNvPr>
          <p:cNvCxnSpPr>
            <a:cxnSpLocks/>
          </p:cNvCxnSpPr>
          <p:nvPr/>
        </p:nvCxnSpPr>
        <p:spPr>
          <a:xfrm>
            <a:off x="3789231" y="5431213"/>
            <a:ext cx="5896307" cy="738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5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501" y="-50871"/>
            <a:ext cx="804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 nuo 2022-01-04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3D-309 )</a:t>
            </a:r>
            <a:endParaRPr lang="nn-NO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2679225"/>
            <a:ext cx="330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produktų 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 / grupė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4109417"/>
            <a:ext cx="29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produktų </a:t>
            </a:r>
          </a:p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būdai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05D81-880B-457E-BC89-ABA80DBA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615" y="903236"/>
            <a:ext cx="8594971" cy="44466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</p:cNvCxnSpPr>
          <p:nvPr/>
        </p:nvCxnSpPr>
        <p:spPr>
          <a:xfrm flipV="1">
            <a:off x="2678700" y="2814709"/>
            <a:ext cx="2186263" cy="2882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 flipV="1">
            <a:off x="2678700" y="3755045"/>
            <a:ext cx="8178691" cy="541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2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6233E103-7B40-4515-ACEF-6C2CFBBE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17" y="1510683"/>
            <a:ext cx="9066633" cy="4818680"/>
          </a:xfr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6D1053A-22B4-43B4-A372-B7F91688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17" y="16630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F0528-CFDD-4AB0-878E-298F2E19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91" y="1154028"/>
            <a:ext cx="9071634" cy="4816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40FB1-EB50-4985-95C1-4382C4BB0871}"/>
              </a:ext>
            </a:extLst>
          </p:cNvPr>
          <p:cNvSpPr txBox="1"/>
          <p:nvPr/>
        </p:nvSpPr>
        <p:spPr>
          <a:xfrm>
            <a:off x="1427817" y="6046485"/>
            <a:ext cx="3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https://www.ekoagros.lt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5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B559BE-3238-4530-AE5B-DB70640E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83" y="1524218"/>
            <a:ext cx="9071634" cy="4816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110CED-CABD-49AD-8C42-B6965F7BE9F4}"/>
              </a:ext>
            </a:extLst>
          </p:cNvPr>
          <p:cNvCxnSpPr/>
          <p:nvPr/>
        </p:nvCxnSpPr>
        <p:spPr>
          <a:xfrm flipH="1" flipV="1">
            <a:off x="9751877" y="4873840"/>
            <a:ext cx="2158014" cy="719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6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Prašymas ir anketa;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Laisvos formos aprašas: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kuriame būtų nurodyta kokių bus imtasi priemonių, kad būtų užtikrintas nuostatų dėl suteikto ekologiškumo ženklo laikymasis;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kokių korekcinių veiksmų bus imtasi jei suteikto ekologiškumo ženklo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procentuotės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nebus laikomasi;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nurodyti numatomas naudoti ekologiškas žaliavas ir jų patvirtinamųjų dokumentų/ sertifikatų kopijas.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Praėjusio ketvirčio ekologiškumo procento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apskaičiavim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04135-B451-46E5-9A68-AE8D0FB1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91" y="1142088"/>
            <a:ext cx="1822906" cy="1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0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838"/>
            <a:ext cx="10515600" cy="42832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atliekama ne rečiau kaip kartą per metus veiklos vykdymo vietoje,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kiekvienas maitinimo įstaigos padalinys skaitomas kaip atskiras ūkio subjektas.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Mokesčiai: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vienkartinis dokumentų registracijos mokestis 17,52 Eur su PVM,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metinis viešojo maitinimo veiklos sertifikavimo mokestis, priklausomai nuo įmonės dydžio, yra nuo 180,58 iki 234,67 Eur su PVM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PATIKRINIMŲ SKAIČIUS PER METUS, SERTIFIKAVIMO MOKESTIS</a:t>
            </a:r>
            <a:endParaRPr lang="lt-LT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09033-4EE7-49CA-8596-96D6CD9E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630" y="1548532"/>
            <a:ext cx="1827335" cy="18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9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Apra</a:t>
            </a:r>
            <a:r>
              <a:rPr lang="lt-L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šas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gegužės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2B0B9-2E3D-490E-B14E-AE956EAC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19" y="4823845"/>
            <a:ext cx="1298561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2D7F-53BE-44C1-991F-D1B98C6B7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53" y="4823845"/>
            <a:ext cx="1274174" cy="14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ECC5-F144-4E14-BE75-475B42C3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20" y="4787266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51579"/>
            <a:ext cx="10515600" cy="338889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Nustačius neatitikimus, ekologiškumo ženklas gali būti mažinamas.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Jei nustatoma, kad realus apskaičiuotas ekologiškumo procentas nesiekia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proc.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patvirtinamasis dokumentas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stabdomas;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metus nustačius du piktnaudžiavimo atvejus kai patvirtinamasis dokumentas/ sertifikatas arba ekologiškumo ženklas naudojami klaidinančiu būdu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patvirtinamasis dokumentas / sertifikatas naikinamas be teisės teikti prašymą naujam sertifikavimui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mėn.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KOKIOS GALI BŪTI TAIKOMOS NEATITIKTYS</a:t>
            </a:r>
            <a:endParaRPr lang="lt-LT" sz="3200" b="1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09243-D2BF-4A88-B42F-D121158B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2" y="1705628"/>
            <a:ext cx="2071688" cy="16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Pirmieji sertifikatai...</a:t>
            </a:r>
            <a:endParaRPr lang="en-US" sz="3200" b="1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71" y="1722271"/>
            <a:ext cx="46209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liepą sertifikuotas pirmas  darželis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60 –90 % ekologiškumo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vaikai noriai ragauja ekologišką maistą.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skleidžia ekologiško maisto žinią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kainų skirtumą kompensuoja valstybė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4DE26-2F45-4471-B0A0-57E2A8C5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09" y="880976"/>
            <a:ext cx="377222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Darnaus </a:t>
            </a:r>
            <a:r>
              <a:rPr lang="lt-LT" sz="3200" dirty="0" err="1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</a:t>
            </a:r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 viešojo maitinimo nauda</a:t>
            </a:r>
            <a:endParaRPr lang="en-US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416" y="949913"/>
            <a:ext cx="104611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Vartotojai, kuriems yra svarbi aplinka, gyvūnų gerovė, teikia pirmenybę ekologiškam viešajam maitinimui, todėl ir maitinimo įmonę renkasi atsižvelgdami į šį kriterijų.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Prisidedant prie kontrolės sistemos didės vartotojų pasitikėjimas ekologiškumo termino naudojimu, kontrole ir ekologiškų produktų nauda.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Sertifikavimas vartotojams suteiks tikrumo, kad ekologinės taisyklės yra taikomos kiekvienai  kontroliuojamai maitinimo įmonei, o kontroliuojamiems veiklos vykdytojams užtikrins sąžiningą konkurenciją.  </a:t>
            </a: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011AF-4AC9-421B-B91D-0531AC901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24" y="4498062"/>
            <a:ext cx="2306105" cy="16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174E3-4DAA-7C46-82E9-FCCB804F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T" dirty="0"/>
              <a:t>Ačiū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B300-C111-704A-B45C-DFE6638ECC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  <a:p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3887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GEROJI UŽSIENIO PATIRTIS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BFF7B-F9EA-4C49-80F0-21D3B39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2199061"/>
            <a:ext cx="2910954" cy="1936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A55A-813E-4A7D-81CA-30B4C7C34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53" y="2199061"/>
            <a:ext cx="3030597" cy="174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0B9EE-3E3E-4CF5-9A9A-CB7CEFCB7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96" y="2287936"/>
            <a:ext cx="1847248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AAF67-48CB-42F6-AD1D-8C7D5BE92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56" y="3766904"/>
            <a:ext cx="2060627" cy="22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21F1-C20A-4ABE-9CC7-E70156A2A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202" y="4490892"/>
            <a:ext cx="1298561" cy="145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B21EA-8D44-46E9-9697-3E6E5958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122" y="4562250"/>
            <a:ext cx="1268078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A1AB3-851D-4929-9F26-49B195F4B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079" y="4547260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68A83AD-56F7-43E1-934B-6BFD7793A6AA}"/>
              </a:ext>
            </a:extLst>
          </p:cNvPr>
          <p:cNvGraphicFramePr>
            <a:graphicFrameLocks/>
          </p:cNvGraphicFramePr>
          <p:nvPr/>
        </p:nvGraphicFramePr>
        <p:xfrm>
          <a:off x="2039619" y="1777312"/>
          <a:ext cx="8199755" cy="49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B7FD30-2B51-4B48-8732-B24054B2F8C6}"/>
              </a:ext>
            </a:extLst>
          </p:cNvPr>
          <p:cNvSpPr txBox="1"/>
          <p:nvPr/>
        </p:nvSpPr>
        <p:spPr>
          <a:xfrm>
            <a:off x="4024377" y="4118111"/>
            <a:ext cx="12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A4763368-1692-4362-B008-1529D6C00C5E}"/>
              </a:ext>
            </a:extLst>
          </p:cNvPr>
          <p:cNvSpPr/>
          <p:nvPr/>
        </p:nvSpPr>
        <p:spPr>
          <a:xfrm>
            <a:off x="3896788" y="4118112"/>
            <a:ext cx="1962822" cy="177786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258A9BB4-27E0-4C0F-81A1-1F97B4982A3C}"/>
              </a:ext>
            </a:extLst>
          </p:cNvPr>
          <p:cNvSpPr/>
          <p:nvPr/>
        </p:nvSpPr>
        <p:spPr>
          <a:xfrm>
            <a:off x="6304110" y="2008324"/>
            <a:ext cx="2118018" cy="2252182"/>
          </a:xfrm>
          <a:prstGeom prst="swooshArrow">
            <a:avLst>
              <a:gd name="adj1" fmla="val 25000"/>
              <a:gd name="adj2" fmla="val 2455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4A7DD-9458-4FBF-900C-B806186C8F6D}"/>
              </a:ext>
            </a:extLst>
          </p:cNvPr>
          <p:cNvSpPr txBox="1"/>
          <p:nvPr/>
        </p:nvSpPr>
        <p:spPr>
          <a:xfrm>
            <a:off x="6768701" y="2186092"/>
            <a:ext cx="59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8645-5B29-498C-AE34-23C6CF130E53}"/>
              </a:ext>
            </a:extLst>
          </p:cNvPr>
          <p:cNvSpPr txBox="1"/>
          <p:nvPr/>
        </p:nvSpPr>
        <p:spPr>
          <a:xfrm>
            <a:off x="1766827" y="2184844"/>
            <a:ext cx="8886825" cy="218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metais Danijoje atlikta apklausa parodė, kad: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proc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apklaustųjų atpažino šalyje naudojamą ekologiškų produktų ženklinimo logotipą,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proc. – perka ir naudoja ekologiškus produktus,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proc. – ekologišku produktus perką kiekvieną savaitę.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62911-5751-4072-BA0F-53EF2110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54" y="4436669"/>
            <a:ext cx="4895972" cy="23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2015-20</a:t>
            </a:r>
            <a:r>
              <a:rPr lang="en-US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 m. VšĮ „</a:t>
            </a:r>
            <a:r>
              <a:rPr lang="lt-LT" sz="3600" dirty="0" err="1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Ekoagros</a:t>
            </a: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“ sertifikuotos</a:t>
            </a:r>
            <a:b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viešojo maitinimo įmonės</a:t>
            </a:r>
            <a:endParaRPr lang="en-US" sz="36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985"/>
            <a:ext cx="10515600" cy="42254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– 2019 m. laikotarpiu VšĮ Ekoagros vidutiniškai per metus buvo sertifikuotos 4 – 5 viešojo maitinimo įstaigos;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dažniausia sertifikavimo priežastis – viešųjų pirkimų sąlygos, pagal kurias tiekėjas privalo pateikti ir Ekologiškų patiekalų meniu bei galiojantį patvirtinamąjį dokumentą;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pagaminamų ekologiškų patiekalų kiekis svyravo nuo 5 iki 50 kg per metus;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gamino paprasčiausius patiekalus – pieniškos košės, pieniškos/daržovių sriubos, salotos, arbatos, sultys.</a:t>
            </a:r>
          </a:p>
        </p:txBody>
      </p:sp>
    </p:spTree>
    <p:extLst>
      <p:ext uri="{BB962C8B-B14F-4D97-AF65-F5344CB8AC3E}">
        <p14:creationId xmlns:p14="http://schemas.microsoft.com/office/powerpoint/2010/main" val="200646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Senosios ŽŪM Ekologiškų maisto produktų tvarkybos maitinimo įmonėse taisyklės</a:t>
            </a:r>
            <a:endParaRPr lang="en-US" sz="36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4" y="2021306"/>
            <a:ext cx="10789920" cy="46586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Reikalavimai: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pareiškėjas patiekalą galėjo vadinti ekologišku tik jei jame yra ne mažiau kaip 95 % ekologiškų žaliavų;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ekologiškų ir įprastinių žaliavų atskyrimas sandėliavimo bei gamybos metu;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darbinių paviršių valymas kas kart keičiantis ekologiškų ir įprastinių patiekalų gamybai ir visų gamybinių, valymo, realizavimo darbų registravimas numatytų formų žurnaluose;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sunkiai įgyvendinamos praktikoje, todėl sertifikuotis ryžosi tik įmonės dalyvaujančios viešuosiuose pirkimuose.</a:t>
            </a:r>
          </a:p>
        </p:txBody>
      </p:sp>
    </p:spTree>
    <p:extLst>
      <p:ext uri="{BB962C8B-B14F-4D97-AF65-F5344CB8AC3E}">
        <p14:creationId xmlns:p14="http://schemas.microsoft.com/office/powerpoint/2010/main" val="27463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cs typeface="Arial" panose="020B0604020202020204" pitchFamily="34" charset="0"/>
              </a:rPr>
              <a:t>NAUJOSIOS 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84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Supaprastintų viešojo maitinimo įstaigų sertifikavimo taisyklių tikslas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didintų besisertifikuojančių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įmonių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išskirtinumą rinkoje;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galėtų būtų esminis proveržis skatinantis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visuomenę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pažinti ir vartoti ekologiškus produktus;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skatintų vystytis trumpąsias grandines ir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ūkininkus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auginti ir tiekti daugiau ekologiškos produkcijos viešajam maitinimui;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lengvai įgyvendinamos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18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4283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nesudėtinga įsidiegti ir administruoti – esminis palengvinimas norinčioms sertifikuotis viešojo maitinimo įstaigoms;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paremtos ekologiškumo procentu, išreikštu </a:t>
            </a:r>
            <a:b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ekologiškų žaliavų procentiniu kiekiu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nuo bendro visų įsigyjamų žaliavų kiekio.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pagal šį procentą įmonėms būtų suteikiamas vienas iš viešojo maitinimo standarto logotipų: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auksinis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sidabrinis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arba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bronzinis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atitinkamai įmonėje naudojant:</a:t>
            </a:r>
            <a:b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90-100%, 60-90% ir 30-60% ekologiškų žaliavų nuo bendro žaliavų kiekio. 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įmonės gali turėti išskirtinumą rinkoje turėdamos bent 30% ekologiškų žaliavų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NAUJOSIOS EKOLOGIŠKŲ VIEŠOJO MAITINIMO ĮSTAIGŲ SERTIFIKAVIMO TAISYKLĖS</a:t>
            </a:r>
            <a:endParaRPr lang="lt-LT" sz="3200" dirty="0">
              <a:latin typeface="Barlow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63988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koagros">
      <a:dk1>
        <a:srgbClr val="002836"/>
      </a:dk1>
      <a:lt1>
        <a:srgbClr val="FFFFFF"/>
      </a:lt1>
      <a:dk2>
        <a:srgbClr val="002836"/>
      </a:dk2>
      <a:lt2>
        <a:srgbClr val="CDEAE4"/>
      </a:lt2>
      <a:accent1>
        <a:srgbClr val="006232"/>
      </a:accent1>
      <a:accent2>
        <a:srgbClr val="44AC71"/>
      </a:accent2>
      <a:accent3>
        <a:srgbClr val="84C349"/>
      </a:accent3>
      <a:accent4>
        <a:srgbClr val="2DB99D"/>
      </a:accent4>
      <a:accent5>
        <a:srgbClr val="E57445"/>
      </a:accent5>
      <a:accent6>
        <a:srgbClr val="DBE9BC"/>
      </a:accent6>
      <a:hlink>
        <a:srgbClr val="006233"/>
      </a:hlink>
      <a:folHlink>
        <a:srgbClr val="44AC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1075</Words>
  <Application>Microsoft Office PowerPoint</Application>
  <PresentationFormat>Widescreen</PresentationFormat>
  <Paragraphs>129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Abhaya Libre</vt:lpstr>
      <vt:lpstr>Arial</vt:lpstr>
      <vt:lpstr>Barlow</vt:lpstr>
      <vt:lpstr>Barlow SemiBold</vt:lpstr>
      <vt:lpstr>Calibri</vt:lpstr>
      <vt:lpstr>Calibri Light</vt:lpstr>
      <vt:lpstr>Open Sans</vt:lpstr>
      <vt:lpstr>Proxima Nova Lt</vt:lpstr>
      <vt:lpstr>Proxima Nova Medium</vt:lpstr>
      <vt:lpstr>Office Theme</vt:lpstr>
      <vt:lpstr>PowerPoint Presentation</vt:lpstr>
      <vt:lpstr>EKOLOGIŠKŲ VIEŠOJO MAITINIMO ĮSTAIGŲ SERTIFIKAVIMO TAISYKLĖS</vt:lpstr>
      <vt:lpstr>GEROJI UŽSIENIO PATIRTIS</vt:lpstr>
      <vt:lpstr>DANIJOJE VIEŠASIS MAITINIMAS SERTIFIKUOJAMAS JAU 10 METŲ</vt:lpstr>
      <vt:lpstr>DANIJOJE VIEŠASIS MAITINIMAS SERTIFIKUOJAMAS JAU 10 METŲ</vt:lpstr>
      <vt:lpstr>PowerPoint Presentation</vt:lpstr>
      <vt:lpstr>PowerPoint Presentation</vt:lpstr>
      <vt:lpstr>NAUJOSIOS EKOLOGIŠKŲ VIEŠOJO MAITINIMO ĮSTAIGŲ SERTIFIKAVIMO TAISYKLĖS</vt:lpstr>
      <vt:lpstr>PowerPoint Presentation</vt:lpstr>
      <vt:lpstr>EKOLOGIŠKŲ VIEŠOJO MAITINIMO ĮSTAIGŲ SERTIFIKAVIMO TAISYKLIŲ KEITIMAS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Augustina Trijonytė</dc:creator>
  <cp:lastModifiedBy>Pletros Vadovė</cp:lastModifiedBy>
  <cp:revision>33</cp:revision>
  <dcterms:created xsi:type="dcterms:W3CDTF">2022-01-14T19:30:51Z</dcterms:created>
  <dcterms:modified xsi:type="dcterms:W3CDTF">2022-04-04T07:45:00Z</dcterms:modified>
</cp:coreProperties>
</file>