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4" r:id="rId3"/>
    <p:sldId id="257" r:id="rId4"/>
    <p:sldId id="266" r:id="rId5"/>
    <p:sldId id="267" r:id="rId6"/>
    <p:sldId id="268" r:id="rId7"/>
    <p:sldId id="258" r:id="rId8"/>
    <p:sldId id="262" r:id="rId9"/>
    <p:sldId id="265" r:id="rId10"/>
    <p:sldId id="263" r:id="rId11"/>
    <p:sldId id="269" r:id="rId12"/>
    <p:sldId id="270" r:id="rId13"/>
    <p:sldId id="304" r:id="rId14"/>
    <p:sldId id="271" r:id="rId15"/>
    <p:sldId id="272" r:id="rId16"/>
    <p:sldId id="273" r:id="rId17"/>
    <p:sldId id="334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/>
              <a:t>Sertifikuotų viešojo maitinimo įstaigų kiekis </a:t>
            </a:r>
            <a:r>
              <a:rPr lang="ru-RU" sz="1800" b="1" dirty="0"/>
              <a:t>2011-2020</a:t>
            </a:r>
            <a:r>
              <a:rPr lang="en-GB" sz="1800" b="1" dirty="0"/>
              <a:t> m.</a:t>
            </a:r>
            <a:r>
              <a:rPr lang="ru-RU" sz="1800" b="1" dirty="0"/>
              <a:t> </a:t>
            </a:r>
            <a:endParaRPr lang="lt-LT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Sertifikuotų Įstaigų sk.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1503</c:v>
                </c:pt>
                <c:pt idx="2">
                  <c:v>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2-432B-8979-3962DF26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03136"/>
        <c:axId val="361910352"/>
      </c:barChart>
      <c:catAx>
        <c:axId val="3619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61910352"/>
        <c:crosses val="autoZero"/>
        <c:auto val="1"/>
        <c:lblAlgn val="ctr"/>
        <c:lblOffset val="100"/>
        <c:noMultiLvlLbl val="0"/>
      </c:catAx>
      <c:valAx>
        <c:axId val="3619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619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97BB-ACDA-4D63-9EFE-C58FBCD7B535}" type="datetimeFigureOut">
              <a:rPr lang="lt-LT" smtClean="0"/>
              <a:t>2021-04-06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88CFE-E448-4713-B903-27ADD88C0B9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099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61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583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2A14-BF9F-41B9-88A3-48C273226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5C8E3-548E-4F87-9DF8-864F77907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F1700-86E4-4984-B162-C6E14E5D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5D88-346E-4521-9BC1-D8FA9A2C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9B2C4-BAA1-4CE1-9339-B3C7B7D6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3F89-E199-4F68-889C-6CCB7255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2D2C-6E0B-4182-B01F-10D367AB7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8611C-C393-4BB6-A7F7-FC922D61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33AF-F99A-4338-9C10-520D9C36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8A103-B2FC-4E1A-84C9-8556AF11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9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D0743-9563-493E-B7B5-A52DC48F9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AE12D-70FE-4FC2-9D68-9A64EDB1F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FD6A1-60B9-4555-B153-40A6D54A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EB76C-8D50-4A86-A1E5-55E82E4A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FCF8-55DB-43C6-A0D6-F9831742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5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7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8B30-4158-4D63-9E08-7F006F58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210F-D298-4093-B1FA-E36202DE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EDAB-633B-4EB6-A38E-40761B90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3C3-68DB-439F-9ABE-A3D727A7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168A-1D1F-4644-B5DC-257BDD53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DF7E-4030-4019-A012-A54DB865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B779F-3832-445E-B1B8-E0B65387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2CAE-5FA8-477D-B7A8-13194FC5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27F3-53C3-401A-9737-07A9B8E8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7CC9C-2381-44BA-9392-8940D8C8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6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6227-EA5A-4BF7-81F0-A10CEAD5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136F-90D3-4AB8-87DA-CABAE33AE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84CA2-794F-4BDF-A853-15662988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E2CF3-7D5F-447C-81B9-3386512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EC147-70CC-4B88-9CBF-04897BD1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B43F8-D7A3-4A9C-BAAE-9069AA3C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1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9DFD-4CA6-4F22-8496-AF1C8EBC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41525-6D17-4E2D-8BF2-823A40F7A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BA8C2-1048-4DC1-B249-057F4A07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84120-EFDC-44D2-92C5-1BD81F227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A1342-EAE8-4C46-8A17-2E1E26D32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6DD60-49A8-4282-BA0A-55DD9596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92DD0-34D4-44A5-AC73-B39938E9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BC8B5-1AFB-4DA6-BC01-C298A5D1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D927-062D-4116-88B3-E72B427A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073A0-C3DE-496E-89C7-B0C190DD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CF06-A347-4CAC-96AA-C0FF3633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5E146-06C5-4AF2-8C86-EB950C6E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C07EF-78E4-4D14-AFD1-2841FF12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52171-84D2-418A-85AA-E0A996C9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3C89B-7CA7-4D5F-8723-5C6054EC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9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451A-BB53-49A1-9476-7C128002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6D772-4E77-4F6C-8EF6-E2C6F5F5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D5344-C610-41E1-BF8D-F8C89D63A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B9D72-0518-433E-A756-EDD1BB60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2A276-8B8B-43F7-AF02-364FAF1D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F19BC-1A1A-4BDC-912E-8134D40B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6ACA-2D24-489B-AB63-6EE62BB9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C99BC-7BD1-4FCB-AA4B-009393308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61213-0EE1-4C9C-952B-49F28A110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FE13-B83D-4D56-87B5-68323B475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B6D04-45E4-46E8-93DA-DA2B85D3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D030-E9C9-49D4-808D-E71BEEE9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343B3-F6B1-4183-AFE7-19AAF402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989C2-1B08-43F2-B509-9FE353D52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D1FE-0255-46AE-BC18-ED118A34A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E19E4-A993-430A-B4B9-F066465723B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6CB3-0537-4875-A843-241A0BE76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938D-2380-4649-AFCD-96EB3F3CB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9B20-8C18-4083-AC2E-A987791B891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BBF6-6FC1-49D6-AEDD-40EB0FD5B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te-pictures.blogspot.com/2011/08/75-free-stock-images-3d-human-character.html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www.pngall.com/percentage-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ekoagros.lt/lt/certificat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" y="4785984"/>
            <a:ext cx="1920240" cy="192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4" y="4786184"/>
            <a:ext cx="1920240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38" y="4786184"/>
            <a:ext cx="1920240" cy="192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12" y="4778126"/>
            <a:ext cx="1920240" cy="1920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51" y="4778126"/>
            <a:ext cx="1920240" cy="1920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90" y="4778126"/>
            <a:ext cx="1872140" cy="1920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43443"/>
            <a:ext cx="9186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980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NAUJOSIOS EKOLOGIŠKŲ VIEŠOJO MAITINIMO ĮSTAIGŲ SERTIFIKAVIMO TAISYKLĖS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6364" y="3353852"/>
            <a:ext cx="7665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VšĮ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„</a:t>
            </a:r>
            <a:r>
              <a:rPr kumimoji="0" lang="en-US" alt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Ekoagros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“</a:t>
            </a:r>
            <a:r>
              <a:rPr kumimoji="0" lang="lt-LT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  |  </a:t>
            </a:r>
            <a:r>
              <a:rPr kumimoji="0" lang="lt-LT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Kaunas   </a:t>
            </a:r>
            <a:r>
              <a:rPr kumimoji="0" lang="lt-LT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|</a:t>
            </a:r>
            <a:r>
              <a:rPr kumimoji="0" lang="lt-LT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  Reda Butkevičiūtė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kumimoji="0" lang="lt-LT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|</a:t>
            </a:r>
            <a:r>
              <a:rPr kumimoji="0" lang="lt-LT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kumimoji="0" lang="lt-LT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 </a:t>
            </a:r>
            <a:r>
              <a:rPr kumimoji="0" lang="lt-LT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20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21</a:t>
            </a:r>
            <a:r>
              <a:rPr kumimoji="0" lang="lt-LT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04</a:t>
            </a:r>
            <a:r>
              <a:rPr kumimoji="0" lang="lt-LT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-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06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Medium" panose="02000506030000020004" pitchFamily="50" charset="0"/>
              <a:ea typeface="Open Sans" charset="0"/>
              <a:cs typeface="Open Sans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Medium" panose="02000506030000020004" pitchFamily="50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2043" y="3059683"/>
            <a:ext cx="3959604" cy="69471"/>
          </a:xfrm>
          <a:prstGeom prst="rect">
            <a:avLst/>
          </a:prstGeom>
          <a:solidFill>
            <a:srgbClr val="398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2102" y="3059683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9660" y="6519738"/>
            <a:ext cx="527812" cy="787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4859" y="4917478"/>
            <a:ext cx="527812" cy="787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5056" y="6519738"/>
            <a:ext cx="527812" cy="787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77534" y="4922889"/>
            <a:ext cx="527812" cy="787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47731" y="6519738"/>
            <a:ext cx="527812" cy="787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30CF56-32B5-4F52-A150-CC48D1824F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4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2832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Ekologiškumo procentas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– tai priimamų ekologiškų žaliavų procentinė dalis, apskaičiuojama suma eurais (su PVM) arba produkto mase (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neto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nuo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visų įstaigos įsigyjamų ar iš savo vykdomos ūkininkavimo veiklos gaunamų žaliavų sumos arba masės.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0E71-6EFD-4BF7-AD07-3A15FB44B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KAIP APSKAIČIUOTI EKOLOGIŠKUMO PROCENTĄ?</a:t>
            </a:r>
            <a:endParaRPr lang="lt-LT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8DE61-8D62-4E3C-A90A-E324E4E97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47174" y="3863975"/>
            <a:ext cx="2257702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5505B-DA93-4A74-9ED5-AD2690E41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48050" y="3683852"/>
            <a:ext cx="2324100" cy="309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FFDC9-902F-4B70-876F-D08DFA88ABFA}"/>
              </a:ext>
            </a:extLst>
          </p:cNvPr>
          <p:cNvSpPr txBox="1"/>
          <p:nvPr/>
        </p:nvSpPr>
        <p:spPr>
          <a:xfrm>
            <a:off x="3905250" y="697272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>
                <a:hlinkClick r:id="rId6" tooltip="http://cute-pictures.blogspot.com/2011/08/75-free-stock-images-3d-human-character.html"/>
              </a:rPr>
              <a:t>This Photo</a:t>
            </a:r>
            <a:r>
              <a:rPr lang="lt-LT" sz="900"/>
              <a:t> by Unknown Author is licensed under </a:t>
            </a:r>
            <a:r>
              <a:rPr lang="lt-LT" sz="900">
                <a:hlinkClick r:id="rId7" tooltip="https://creativecommons.org/licenses/by/3.0/"/>
              </a:rPr>
              <a:t>CC BY</a:t>
            </a:r>
            <a:endParaRPr lang="lt-LT" sz="900"/>
          </a:p>
        </p:txBody>
      </p:sp>
    </p:spTree>
    <p:extLst>
      <p:ext uri="{BB962C8B-B14F-4D97-AF65-F5344CB8AC3E}">
        <p14:creationId xmlns:p14="http://schemas.microsoft.com/office/powerpoint/2010/main" val="364710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14076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Tiek ekologiškos žaliavos tiekėjas, tiek žaliavos turi  būti sertifikuotos ir atitikti reglamento (EB) Nr.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834/2007 ir reglamento (EB) Nr. 889/2008 reikalavimus, turėti tai patvirtinantį dokumentą.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0E71-6EFD-4BF7-AD07-3A15FB44B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KOKIE REIKALAVIMAI TAIKOMI ŽALIAVŲ TIEKĖJAMS?</a:t>
            </a:r>
            <a:endParaRPr lang="lt-LT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16617-0AC1-4670-BAF7-EDF64BBC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8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9B723-04A3-475D-9805-BB96576D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12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83C22-C0AA-4393-86BA-BBC41D95F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36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04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189-735E-4058-BAA6-2428FEC5577B}"/>
              </a:ext>
            </a:extLst>
          </p:cNvPr>
          <p:cNvPicPr/>
          <p:nvPr/>
        </p:nvPicPr>
        <p:blipFill rotWithShape="1">
          <a:blip r:embed="rId3"/>
          <a:srcRect l="33174" t="13351" r="33588" b="4533"/>
          <a:stretch/>
        </p:blipFill>
        <p:spPr bwMode="auto">
          <a:xfrm>
            <a:off x="4933824" y="145688"/>
            <a:ext cx="4602294" cy="652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501" y="-50871"/>
            <a:ext cx="804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Patvirtinamasis 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dokumentas </a:t>
            </a:r>
            <a:r>
              <a:rPr lang="nn-NO" sz="1600" i="1" dirty="0">
                <a:latin typeface="Proxima Nova Medium" panose="02000506030000020004" pitchFamily="50" charset="0"/>
              </a:rPr>
              <a:t>(Nr. 834/2007  29 str.</a:t>
            </a:r>
            <a:r>
              <a:rPr lang="lt-LT" sz="1600" i="1" dirty="0">
                <a:latin typeface="Proxima Nova Medium" panose="02000506030000020004" pitchFamily="50" charset="0"/>
              </a:rPr>
              <a:t> 1, 2</a:t>
            </a:r>
            <a:r>
              <a:rPr lang="nn-NO" sz="1600" i="1" dirty="0">
                <a:latin typeface="Proxima Nova Medium" panose="02000506030000020004" pitchFamily="50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6284" y="2865222"/>
            <a:ext cx="2434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Tiekėjo įvertinimas dėl ekologiškų žaliavų/produktų tiekimo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https://www.ekoagros.lt/lt/certificates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latin typeface="Proxima Nova Lt" panose="02000506030000020004" pitchFamily="50" charset="0"/>
            </a:endParaRPr>
          </a:p>
          <a:p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31" y="-636523"/>
            <a:ext cx="2666626" cy="266662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0500EE-F2C5-4DB9-8B14-3384C5599837}"/>
              </a:ext>
            </a:extLst>
          </p:cNvPr>
          <p:cNvCxnSpPr>
            <a:cxnSpLocks/>
          </p:cNvCxnSpPr>
          <p:nvPr/>
        </p:nvCxnSpPr>
        <p:spPr>
          <a:xfrm flipV="1">
            <a:off x="4329114" y="4849564"/>
            <a:ext cx="2082282" cy="379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01B3FC-93CF-4C82-83AF-0C8CD5F5C017}"/>
              </a:ext>
            </a:extLst>
          </p:cNvPr>
          <p:cNvCxnSpPr>
            <a:cxnSpLocks/>
          </p:cNvCxnSpPr>
          <p:nvPr/>
        </p:nvCxnSpPr>
        <p:spPr>
          <a:xfrm flipV="1">
            <a:off x="3895907" y="1376147"/>
            <a:ext cx="1611275" cy="570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CD8D3E-74C6-4C61-9B62-EBE10D78F297}"/>
              </a:ext>
            </a:extLst>
          </p:cNvPr>
          <p:cNvCxnSpPr>
            <a:cxnSpLocks/>
          </p:cNvCxnSpPr>
          <p:nvPr/>
        </p:nvCxnSpPr>
        <p:spPr>
          <a:xfrm flipV="1">
            <a:off x="3998649" y="2874163"/>
            <a:ext cx="3565933" cy="719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6BFA0-4059-4B7C-969D-042FB663F01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95907" y="2563478"/>
            <a:ext cx="1476193" cy="315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14858" y="1777198"/>
            <a:ext cx="330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Proxima Nova Lt" panose="02000506030000020004" pitchFamily="50" charset="0"/>
              </a:rPr>
              <a:t>Ūkio subjekto (tiekėjo) pavadinimas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FA26C-5C75-4F27-B809-BBDDC44F37BA}"/>
              </a:ext>
            </a:extLst>
          </p:cNvPr>
          <p:cNvSpPr txBox="1"/>
          <p:nvPr/>
        </p:nvSpPr>
        <p:spPr>
          <a:xfrm>
            <a:off x="1024499" y="2693971"/>
            <a:ext cx="28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Proxima Nova Lt" panose="02000506030000020004" pitchFamily="50" charset="0"/>
              </a:rPr>
              <a:t>Produkto pavadinimas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859EB-1AAF-4C50-B8EB-506F6EF1D1FD}"/>
              </a:ext>
            </a:extLst>
          </p:cNvPr>
          <p:cNvSpPr txBox="1"/>
          <p:nvPr/>
        </p:nvSpPr>
        <p:spPr>
          <a:xfrm>
            <a:off x="969916" y="4729030"/>
            <a:ext cx="28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Proxima Nova Lt" panose="02000506030000020004" pitchFamily="50" charset="0"/>
              </a:rPr>
              <a:t>Patvirtinamojo dokumento galiojimo data 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3464068"/>
            <a:ext cx="297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Proxima Nova Lt" panose="02000506030000020004" pitchFamily="50" charset="0"/>
              </a:rPr>
              <a:t>Ekologiškas produktas –nuoroda į ekologiškumą</a:t>
            </a:r>
            <a:endParaRPr lang="en-US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2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69"/>
            <a:ext cx="10515600" cy="47452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Prašymas ir anketa;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Laisvos formos aprašas: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kuriame būtų nurodyta kokių bus imtasi priemonių, kad būtų užtikrintas nuostatų dėl suteikto ekologiškumo ženklo laikymasis;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kokių korekcinių veiksmų bus imtasi jei suteikto ekologiškumo ženklo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procentuotės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nebus laikomasi;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nurodyti numatomas naudoti ekologiškas žaliavas ir jų patvirtinamųjų dokumentų kopijas.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Praėjusio ketvirčio ekologiškumo procento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apskaičiavim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0E71-6EFD-4BF7-AD07-3A15FB44B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04135-B451-46E5-9A68-AE8D0FB1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791" y="1142088"/>
            <a:ext cx="1822906" cy="1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838"/>
            <a:ext cx="10515600" cy="42832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Kontrolė:</a:t>
            </a:r>
          </a:p>
          <a:p>
            <a:pPr>
              <a:lnSpc>
                <a:spcPct val="150000"/>
              </a:lnSpc>
            </a:pP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atliekama ne rečiau kaip kartą per metus veiklos vykdymo vietoje,</a:t>
            </a:r>
          </a:p>
          <a:p>
            <a:pPr>
              <a:lnSpc>
                <a:spcPct val="150000"/>
              </a:lnSpc>
            </a:pP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kiekvienas maitinimo įstaigos padalinys skaitomas kaip atskiras ūkio subjektas.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lt-LT" sz="2000" b="1">
                <a:latin typeface="Arial" panose="020B0604020202020204" pitchFamily="34" charset="0"/>
                <a:cs typeface="Arial" panose="020B0604020202020204" pitchFamily="34" charset="0"/>
              </a:rPr>
              <a:t>Mokesčiai:</a:t>
            </a:r>
          </a:p>
          <a:p>
            <a:pPr>
              <a:lnSpc>
                <a:spcPct val="150000"/>
              </a:lnSpc>
            </a:pP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vienkartinis dokumentų registracijos mokestis 17,52 Eur su PVM,</a:t>
            </a:r>
          </a:p>
          <a:p>
            <a:pPr>
              <a:lnSpc>
                <a:spcPct val="150000"/>
              </a:lnSpc>
            </a:pP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metinis viešojo maitinimo veiklos sertifikavimo mokestis, priklausomai nuo įmonės dydžio, yra nuo 180,58 iki 234,67 Eur su PVM.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0E71-6EFD-4BF7-AD07-3A15FB44B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PATIKRINIMŲ SKAIČIUS PER METUS, SERTIFIKAVIMO MOKESTIS</a:t>
            </a:r>
            <a:endParaRPr lang="lt-LT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09033-4EE7-49CA-8596-96D6CD9E1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151" y="1325811"/>
            <a:ext cx="1827335" cy="18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4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51579"/>
            <a:ext cx="10515600" cy="33888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Nustačius neatitikimus, ekologiškumo ženklas gali būti mažinamas.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Jei nustatoma, kad realus apskaičiuotas ekologiškumo procentas nesiekia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 proc.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– patvirtinamasis dokumentas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sertifikatas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stabdomas;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Per metus nustačius du piktnaudžiavimo atvejus kai patvirtinamasis dokumentas arba ekologiškumo ženklas naudojami klaidinančiu būdu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patvirtinamasis dokumentas naikinamas be teisės teikti prašymą naujam sertifikavimui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mėn.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0E71-6EFD-4BF7-AD07-3A15FB44B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KOKIOS GALI BŪTI TAIKOMOS NEATITIKTYS</a:t>
            </a:r>
            <a:endParaRPr lang="lt-LT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09243-D2BF-4A88-B42F-D121158B6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712" y="1705628"/>
            <a:ext cx="2071688" cy="16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Darnaus </a:t>
            </a:r>
            <a:r>
              <a:rPr lang="lt-LT" sz="3200" dirty="0" err="1">
                <a:latin typeface="Arial" panose="020B0604020202020204" pitchFamily="34" charset="0"/>
                <a:cs typeface="Arial" panose="020B0604020202020204" pitchFamily="34" charset="0"/>
              </a:rPr>
              <a:t>eko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 viešojo maitinimo nauda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416" y="949913"/>
            <a:ext cx="104611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Vartotojai, kuriems yra svarbi aplinka, gyvūnų gerovė, teikia pirmenybę ekologiškam viešajam maitinimui, todėl </a:t>
            </a:r>
            <a:r>
              <a:rPr lang="lt-LT" sz="2000">
                <a:latin typeface="Arial" panose="020B0604020202020204" pitchFamily="34" charset="0"/>
                <a:cs typeface="Arial" panose="020B0604020202020204" pitchFamily="34" charset="0"/>
              </a:rPr>
              <a:t>ir maitinimo įmonę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renkasi atsižvelgdami į šį kriterijų.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Prisidedant prie kontrolės sistemos didės vartotojų pasitikėjimas ekologiškumo termino naudojimu, kontrole ir ekologiškų produktų nauda.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Sertifikavimas vartotojams suteiks tikrumo, kad ekologinės taisyklės yra taikomos kiekvienai  kontroliuojamai maitinimo įmonei, o kontroliuojamiems ūkio subjektams užtikrins sąžiningą konkurenciją.  </a:t>
            </a: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31" y="-636523"/>
            <a:ext cx="2666626" cy="266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011AF-4AC9-421B-B91D-0531AC901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24" y="4498062"/>
            <a:ext cx="2306105" cy="16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0E343E-096B-4E32-B82C-FF1FEE2EEBD2}"/>
              </a:ext>
            </a:extLst>
          </p:cNvPr>
          <p:cNvSpPr txBox="1"/>
          <p:nvPr/>
        </p:nvSpPr>
        <p:spPr>
          <a:xfrm>
            <a:off x="4199871" y="3075057"/>
            <a:ext cx="3792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000" dirty="0"/>
              <a:t>AČIŪ UŽ DĖMESĮ</a:t>
            </a:r>
            <a:r>
              <a:rPr lang="en-US" sz="4000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5576E5-A777-40DE-BD40-307145C1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6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NAUJOSIOS 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9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LR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žemės ūkio ministro 2020 m.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gruodžio 11 d. įsakymu Nr. 3D-854 buvo patvirtintas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Maisto tvarkymo subjektų veiklos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sertifikavimo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ir viešojo maitinimo veiklos ekologiškumo ženklo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suteikimo tvarkos aprašas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Apra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šas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įsigalioja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2021 m.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gegužės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F3C3D-64A0-4525-88C1-1DA0DFCA5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2B0B9-2E3D-490E-B14E-AE956EAC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19" y="4823845"/>
            <a:ext cx="1298561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2D7F-53BE-44C1-991F-D1B98C6B7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353" y="4823845"/>
            <a:ext cx="1274174" cy="14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ECC5-F144-4E14-BE75-475B42C3B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620" y="4787266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GEROJI UŽSIENIO PATIRTIS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BFF7B-F9EA-4C49-80F0-21D3B394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246" y="2199061"/>
            <a:ext cx="2910954" cy="1936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F3C3D-64A0-4525-88C1-1DA0DFCA5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DA55A-813E-4A7D-81CA-30B4C7C3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53" y="2199061"/>
            <a:ext cx="3030597" cy="1741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0B9EE-3E3E-4CF5-9A9A-CB7CEFCB7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496" y="2287936"/>
            <a:ext cx="1847248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AAF67-48CB-42F6-AD1D-8C7D5BE92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256" y="3766904"/>
            <a:ext cx="2060627" cy="22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F21F1-C20A-4ABE-9CC7-E70156A2A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202" y="4490892"/>
            <a:ext cx="1298561" cy="1450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B21EA-8D44-46E9-9697-3E6E5958D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122" y="4562250"/>
            <a:ext cx="1268078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A1AB3-851D-4929-9F26-49B195F4B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8079" y="4547260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DANIJOJE VIEŠASIS MAITINIMAS SERTIFIKUOJAMAS JAU 10 METŲ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F3C3D-64A0-4525-88C1-1DA0DFCA5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68A83AD-56F7-43E1-934B-6BFD7793A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211496"/>
              </p:ext>
            </p:extLst>
          </p:nvPr>
        </p:nvGraphicFramePr>
        <p:xfrm>
          <a:off x="2039619" y="1777312"/>
          <a:ext cx="8199755" cy="49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B7FD30-2B51-4B48-8732-B24054B2F8C6}"/>
              </a:ext>
            </a:extLst>
          </p:cNvPr>
          <p:cNvSpPr txBox="1"/>
          <p:nvPr/>
        </p:nvSpPr>
        <p:spPr>
          <a:xfrm>
            <a:off x="4024377" y="4118111"/>
            <a:ext cx="12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A4763368-1692-4362-B008-1529D6C00C5E}"/>
              </a:ext>
            </a:extLst>
          </p:cNvPr>
          <p:cNvSpPr/>
          <p:nvPr/>
        </p:nvSpPr>
        <p:spPr>
          <a:xfrm>
            <a:off x="3896788" y="4118112"/>
            <a:ext cx="1962822" cy="177786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258A9BB4-27E0-4C0F-81A1-1F97B4982A3C}"/>
              </a:ext>
            </a:extLst>
          </p:cNvPr>
          <p:cNvSpPr/>
          <p:nvPr/>
        </p:nvSpPr>
        <p:spPr>
          <a:xfrm>
            <a:off x="6304110" y="2008324"/>
            <a:ext cx="2118018" cy="2252182"/>
          </a:xfrm>
          <a:prstGeom prst="swooshArrow">
            <a:avLst>
              <a:gd name="adj1" fmla="val 25000"/>
              <a:gd name="adj2" fmla="val 2455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4A7DD-9458-4FBF-900C-B806186C8F6D}"/>
              </a:ext>
            </a:extLst>
          </p:cNvPr>
          <p:cNvSpPr txBox="1"/>
          <p:nvPr/>
        </p:nvSpPr>
        <p:spPr>
          <a:xfrm>
            <a:off x="6768701" y="2186092"/>
            <a:ext cx="59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DANIJOJE VIEŠASIS MAITINIMAS SERTIFIKUOJAMAS JAU 10 METŲ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F3C3D-64A0-4525-88C1-1DA0DFCA5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A68645-5B29-498C-AE34-23C6CF130E53}"/>
              </a:ext>
            </a:extLst>
          </p:cNvPr>
          <p:cNvSpPr txBox="1"/>
          <p:nvPr/>
        </p:nvSpPr>
        <p:spPr>
          <a:xfrm>
            <a:off x="1766827" y="2184844"/>
            <a:ext cx="8886825" cy="218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metais Danijoje atlikta apklausa parodė, kad: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proc</a:t>
            </a:r>
            <a:r>
              <a:rPr lang="lt-L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lt-L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apklaustųjų atpažino šalyje naudojamą ekologiškų produktų ženklinimo logotipą,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proc. – perka ir naudoja ekologiškus produktus,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proc. – ekologišku produktus perką kiekvieną savaitę.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62911-5751-4072-BA0F-53EF2110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254" y="4436669"/>
            <a:ext cx="4895972" cy="23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2015-20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 m. VšĮ „</a:t>
            </a:r>
            <a:r>
              <a:rPr lang="lt-LT" sz="3600" dirty="0" err="1">
                <a:latin typeface="Arial" panose="020B0604020202020204" pitchFamily="34" charset="0"/>
                <a:cs typeface="Arial" panose="020B0604020202020204" pitchFamily="34" charset="0"/>
              </a:rPr>
              <a:t>Ekoagros</a:t>
            </a:r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“ sertifikuotos</a:t>
            </a:r>
            <a:b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viešojo maitinimo įmonės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985"/>
            <a:ext cx="10515600" cy="42254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2015 – 2019 m. laikotarpiu VšĮ Ekoagros vidutiniškai per metus buvo sertifikuotos 4 – 5 viešojo maitinimo įstaigos;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dažniausia sertifikavimo priežastis – viešųjų pirkimų sąlygos, pagal kurias tiekėjas privalo pateikti ir Ekologiškų patiekalų meniu bei galiojant patvirtinamąjį dokumentą;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pagaminamų ekologiškų patiekalų kiekis svyruoja nuo 5 iki 50 kg per metus;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gaminami patys paprasčiausi patiekalai – pieniškos košės, pieniškos/daržovių sriubos, salotos, arbatos, sultys.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F2305-32E9-41BB-BEDD-74F895B9A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Esamos ŽŪM Ekologiškų maisto produktų tvarkybos maitinimo įmonėse taisyklės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4" y="2021306"/>
            <a:ext cx="10789920" cy="46586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Šiuo metu galiojančiose ŽŪM Ekologiškų Maisto Produktų Tvarkybos Maitinimo Įmonėse Taisyklėse: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pareiškėjas patiekalą gali vadinti ekologišku tik jei jame yra ne mažiau kaip 95 % ekologiškų žaliavų;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ekologiškų ir įprastinių žaliavų atskyrimas sandėliavimo bei gamybos metu;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darbinių paviršių valymas kas kart keičiantis ekologiškų ir įprastinių patiekalų gamybai ir visų gamybinių, valymo, realizavimo darbų registravimas numatytų formų žurnaluose;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galiojančios taisyklės sunkiai įgyvendinamos praktikoje, todėl sertifikuotis ryžtasi tik įmonės dalyvaujančios viešuosiuose pirkimuose.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A2432-4DB1-41EC-86F5-78546D377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NAUJOSIOS 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84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Supaprastintų viešojo maitinimo įstaigų sertifikavimo taisyklių tikslas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didintų besisertifikuojančių </a:t>
            </a:r>
            <a:r>
              <a:rPr lang="lt-LT" sz="2200" b="1" dirty="0">
                <a:latin typeface="Arial" panose="020B0604020202020204" pitchFamily="34" charset="0"/>
                <a:cs typeface="Arial" panose="020B0604020202020204" pitchFamily="34" charset="0"/>
              </a:rPr>
              <a:t>įmonių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išskirtinumą rinkoje;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galėtų būtų esminis proveržis skatinantis </a:t>
            </a:r>
            <a:r>
              <a:rPr lang="lt-LT" sz="2200" b="1" dirty="0">
                <a:latin typeface="Arial" panose="020B0604020202020204" pitchFamily="34" charset="0"/>
                <a:cs typeface="Arial" panose="020B0604020202020204" pitchFamily="34" charset="0"/>
              </a:rPr>
              <a:t>visuomenę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pažinti ir vartoti ekologiškus produktus;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skatintų vystytis trumpąsias grandines ir </a:t>
            </a:r>
            <a:r>
              <a:rPr lang="lt-LT" sz="2200" b="1" dirty="0">
                <a:latin typeface="Arial" panose="020B0604020202020204" pitchFamily="34" charset="0"/>
                <a:cs typeface="Arial" panose="020B0604020202020204" pitchFamily="34" charset="0"/>
              </a:rPr>
              <a:t>ūkininkus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 auginti ir tiekti daugiau ekologiškos produkcijos viešajam maitinimui;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taisyklės lengvai įgyvendinamos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F3C3D-64A0-4525-88C1-1DA0DFCA5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8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4283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nesudėtinga įsidiegti ir administruoti – esminis palengvinimas norinčioms sertifikuotis viešojo maitinimo įstaigoms;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taisyklės paremtos ekologiškumo procentu, išreikštu </a:t>
            </a:r>
            <a:b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ekologiškų žaliavų procentiniu kiekiu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nuo bendro visų įsigyjamų žaliavų kiekio.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pagal šį procentą įmonėms būtų suteikiamas vienas iš viešojo maitinimo standarto logotipų: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auksinis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sidabrinis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arba 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bronzinis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, atitinkamai įmonėje naudojant:</a:t>
            </a:r>
            <a:b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nuo 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-100%, 60-90% ir 30-60% ekologiškų žaliavų nuo bendro žaliavų kiekio. 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įmonės gali turėti išskirtinumą rinkoje turėdamos bent 30% ekologiškų žaliavų.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70E71-6EFD-4BF7-AD07-3A15FB44B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81" y="-575447"/>
            <a:ext cx="2666626" cy="2666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NAUJOSIOS EKOLOGIŠKŲ VIEŠOJO MAITINIMO ĮSTAIGŲ SERTIFIKAVIMO TAISYKLĖS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63988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864</Words>
  <Application>Microsoft Office PowerPoint</Application>
  <PresentationFormat>Widescreen</PresentationFormat>
  <Paragraphs>78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Proxima Nova Lt</vt:lpstr>
      <vt:lpstr>Proxima Nova Medium</vt:lpstr>
      <vt:lpstr>Office Theme</vt:lpstr>
      <vt:lpstr>1_Office Theme</vt:lpstr>
      <vt:lpstr>PowerPoint Presentation</vt:lpstr>
      <vt:lpstr>NAUJOSIOS EKOLOGIŠKŲ VIEŠOJO MAITINIMO ĮSTAIGŲ SERTIFIKAVIMO TAISYKLĖS</vt:lpstr>
      <vt:lpstr>GEROJI UŽSIENIO PATIRTIS</vt:lpstr>
      <vt:lpstr>DANIJOJE VIEŠASIS MAITINIMAS SERTIFIKUOJAMAS JAU 10 METŲ</vt:lpstr>
      <vt:lpstr>DANIJOJE VIEŠASIS MAITINIMAS SERTIFIKUOJAMAS JAU 10 METŲ</vt:lpstr>
      <vt:lpstr>PowerPoint Presentation</vt:lpstr>
      <vt:lpstr>PowerPoint Presentation</vt:lpstr>
      <vt:lpstr>NAUJOSIOS EKOLOGIŠKŲ VIEŠOJO MAITINIMO ĮSTAIGŲ SERTIFIKAVIMO TAISYKLĖS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VšĮ „Ekoagros“ planuojama nauja paslauga pareiškėjams- Viešojo maitinimo įstaigų sertifikavimo standartas</dc:title>
  <dc:creator>Eglė Akelaitienė</dc:creator>
  <cp:lastModifiedBy>Pletra</cp:lastModifiedBy>
  <cp:revision>111</cp:revision>
  <dcterms:created xsi:type="dcterms:W3CDTF">2019-12-16T16:50:48Z</dcterms:created>
  <dcterms:modified xsi:type="dcterms:W3CDTF">2021-04-06T11:19:23Z</dcterms:modified>
</cp:coreProperties>
</file>